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lvl1pPr>
      <a:defRPr>
        <a:latin typeface="Corbel"/>
        <a:ea typeface="Corbel"/>
        <a:cs typeface="Corbel"/>
        <a:sym typeface="Corbel"/>
      </a:defRPr>
    </a:lvl1pPr>
    <a:lvl2pPr>
      <a:defRPr>
        <a:latin typeface="Corbel"/>
        <a:ea typeface="Corbel"/>
        <a:cs typeface="Corbel"/>
        <a:sym typeface="Corbel"/>
      </a:defRPr>
    </a:lvl2pPr>
    <a:lvl3pPr>
      <a:defRPr>
        <a:latin typeface="Corbel"/>
        <a:ea typeface="Corbel"/>
        <a:cs typeface="Corbel"/>
        <a:sym typeface="Corbel"/>
      </a:defRPr>
    </a:lvl3pPr>
    <a:lvl4pPr>
      <a:defRPr>
        <a:latin typeface="Corbel"/>
        <a:ea typeface="Corbel"/>
        <a:cs typeface="Corbel"/>
        <a:sym typeface="Corbel"/>
      </a:defRPr>
    </a:lvl4pPr>
    <a:lvl5pPr>
      <a:defRPr>
        <a:latin typeface="Corbel"/>
        <a:ea typeface="Corbel"/>
        <a:cs typeface="Corbel"/>
        <a:sym typeface="Corbel"/>
      </a:defRPr>
    </a:lvl5pPr>
    <a:lvl6pPr>
      <a:defRPr>
        <a:latin typeface="Corbel"/>
        <a:ea typeface="Corbel"/>
        <a:cs typeface="Corbel"/>
        <a:sym typeface="Corbel"/>
      </a:defRPr>
    </a:lvl6pPr>
    <a:lvl7pPr>
      <a:defRPr>
        <a:latin typeface="Corbel"/>
        <a:ea typeface="Corbel"/>
        <a:cs typeface="Corbel"/>
        <a:sym typeface="Corbel"/>
      </a:defRPr>
    </a:lvl7pPr>
    <a:lvl8pPr>
      <a:defRPr>
        <a:latin typeface="Corbel"/>
        <a:ea typeface="Corbel"/>
        <a:cs typeface="Corbel"/>
        <a:sym typeface="Corbel"/>
      </a:defRPr>
    </a:lvl8pPr>
    <a:lvl9pPr>
      <a:defRPr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E2CA"/>
          </a:solidFill>
        </a:fill>
      </a:tcStyle>
    </a:wholeTbl>
    <a:band2H>
      <a:tcTxStyle/>
      <a:tcStyle>
        <a:tcBdr/>
        <a:fill>
          <a:solidFill>
            <a:srgbClr val="FCF1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D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5D3D6"/>
          </a:solidFill>
        </a:fill>
      </a:tcStyle>
    </a:wholeTbl>
    <a:band2H>
      <a:tcTxStyle/>
      <a:tcStyle>
        <a:tcBdr/>
        <a:fill>
          <a:solidFill>
            <a:srgbClr val="FAEAEC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6C7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CECE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48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AD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48596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" y="0"/>
            <a:ext cx="9144001" cy="513543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685800" y="3355847"/>
            <a:ext cx="8077200" cy="338785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685800" y="114300"/>
            <a:ext cx="8077200" cy="321411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подзаголовка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5128333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gradFill flip="none" rotWithShape="1">
          <a:gsLst>
            <a:gs pos="0">
              <a:srgbClr val="BFC4D3"/>
            </a:gs>
            <a:gs pos="12000">
              <a:srgbClr val="BF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26025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2602520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49808" y="0"/>
            <a:ext cx="8013193" cy="175564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40663" y="1828800"/>
            <a:ext cx="8022337" cy="2400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147" name="Shape 147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6598919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108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6647687" y="0"/>
            <a:ext cx="2514602" cy="68580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781800" y="0"/>
            <a:ext cx="1905000" cy="640080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6019800" cy="6553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4038600" cy="50840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7239" indent="-320039">
              <a:defRPr sz="2800"/>
            </a:lvl2pPr>
            <a:lvl3pPr marL="1088136" indent="-320039">
              <a:defRPr sz="2800"/>
            </a:lvl3pPr>
            <a:lvl4pPr marL="1317752" indent="-284480">
              <a:defRPr sz="2800"/>
            </a:lvl4pPr>
            <a:lvl5pPr marL="1528063" indent="-28448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107792"/>
            <a:ext cx="8229600" cy="13402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448069"/>
            <a:ext cx="4040188" cy="12171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300" cap="all"/>
            </a:lvl1pPr>
          </a:lstStyle>
          <a:p>
            <a:pPr lvl="0">
              <a:defRPr sz="1800" cap="none"/>
            </a:pPr>
            <a:r>
              <a:rPr sz="2300" cap="all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58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67837" y="0"/>
            <a:ext cx="2523746" cy="113080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019376" y="1743132"/>
            <a:ext cx="5920642" cy="51148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855736" y="-1"/>
            <a:ext cx="45721" cy="14538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bg>
      <p:bgPr>
        <a:solidFill>
          <a:srgbClr val="D4D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4592" y="0"/>
            <a:ext cx="2525150" cy="113385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4592" y="1728216"/>
            <a:ext cx="2468880" cy="51297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45" name="Shape 45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855736" y="0"/>
            <a:ext cx="4572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339328" y="1193800"/>
            <a:ext cx="733865" cy="1778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435895"/>
            <a:ext cx="9144000" cy="45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016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-1" y="-1"/>
            <a:ext cx="9144001" cy="143373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0AD00"/>
                </a:solidFill>
              </a:rPr>
              <a:t>Образец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5082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204396" y="6573518"/>
            <a:ext cx="733865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414141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ransition spd="med"/>
  <p:hf hdr="0" ftr="0" dt="0"/>
  <p:txStyles>
    <p:titleStyle>
      <a:lvl1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1pPr>
      <a:lvl2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2pPr>
      <a:lvl3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3pPr>
      <a:lvl4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4pPr>
      <a:lvl5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5pPr>
      <a:lvl6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6pPr>
      <a:lvl7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7pPr>
      <a:lvl8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8pPr>
      <a:lvl9pPr>
        <a:defRPr sz="4500">
          <a:solidFill>
            <a:srgbClr val="F0AD00"/>
          </a:solidFill>
          <a:latin typeface="Corbel"/>
          <a:ea typeface="Corbel"/>
          <a:cs typeface="Corbel"/>
          <a:sym typeface="Corbel"/>
        </a:defRPr>
      </a:lvl9pPr>
    </p:titleStyle>
    <p:bodyStyle>
      <a:lvl1pPr marL="438912" indent="-320040">
        <a:buClr>
          <a:srgbClr val="F0AD00"/>
        </a:buClr>
        <a:buSzPct val="80000"/>
        <a:buFont typeface="Wingdings 2"/>
        <a:buChar char="◼"/>
        <a:defRPr sz="3200">
          <a:latin typeface="Corbel"/>
          <a:ea typeface="Corbel"/>
          <a:cs typeface="Corbel"/>
          <a:sym typeface="Corbel"/>
        </a:defRPr>
      </a:lvl1pPr>
      <a:lvl2pPr marL="770708" indent="-313508">
        <a:buClr>
          <a:srgbClr val="F0AD00"/>
        </a:buClr>
        <a:buSzPct val="9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2pPr>
      <a:lvl3pPr marL="1072896" indent="-304800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3pPr>
      <a:lvl4pPr marL="1325880" indent="-292608">
        <a:buClr>
          <a:srgbClr val="F0AD00"/>
        </a:buClr>
        <a:buSzPct val="100000"/>
        <a:buFont typeface="Wingdings 2"/>
        <a:buChar char="▪"/>
        <a:defRPr sz="3200">
          <a:latin typeface="Corbel"/>
          <a:ea typeface="Corbel"/>
          <a:cs typeface="Corbel"/>
          <a:sym typeface="Corbel"/>
        </a:defRPr>
      </a:lvl4pPr>
      <a:lvl5pPr marL="1536191" indent="-292608">
        <a:buClr>
          <a:srgbClr val="F0AD00"/>
        </a:buClr>
        <a:buSzPct val="100000"/>
        <a:buFont typeface="Wingdings 2"/>
        <a:buChar char=""/>
        <a:defRPr sz="3200">
          <a:latin typeface="Corbel"/>
          <a:ea typeface="Corbel"/>
          <a:cs typeface="Corbel"/>
          <a:sym typeface="Corbel"/>
        </a:defRPr>
      </a:lvl5pPr>
      <a:lvl6pPr marL="1737360" indent="-292608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6pPr>
      <a:lvl7pPr marL="1971039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7pPr>
      <a:lvl8pPr marL="2172207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8pPr>
      <a:lvl9pPr marL="2373375" indent="-325119">
        <a:buClr>
          <a:srgbClr val="F0AD00"/>
        </a:buClr>
        <a:buSzPct val="100000"/>
        <a:buFont typeface="Wingdings 2"/>
        <a:buChar char="●"/>
        <a:defRPr sz="3200">
          <a:latin typeface="Corbel"/>
          <a:ea typeface="Corbel"/>
          <a:cs typeface="Corbel"/>
          <a:sym typeface="Corbe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347863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Разработали:  Гуречкина А.М., Садовникова Е.С.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 Ф.В.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МИКРОРАЙОНА ГОРОДА ПУШКИН НА 13650 ЖИТЕЛЕЙ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67543" y="188637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Схема функционального зонирования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6" name="image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1" y="908720"/>
            <a:ext cx="8136806" cy="545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Магистрали</a:t>
            </a:r>
          </a:p>
        </p:txBody>
      </p:sp>
      <p:pic>
        <p:nvPicPr>
          <p:cNvPr id="199" name="image11.jpeg" descr="магистрал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908720"/>
            <a:ext cx="8136907" cy="5456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Внутриквартальные транспортные дороги</a:t>
            </a:r>
          </a:p>
        </p:txBody>
      </p:sp>
      <p:pic>
        <p:nvPicPr>
          <p:cNvPr id="202" name="image12.jpeg" descr="внутрикварталь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5" y="908720"/>
            <a:ext cx="8160203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4" y="908720"/>
            <a:ext cx="8113112" cy="544109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Схема размещения парковок и автостоянок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Велосипедные дороги</a:t>
            </a:r>
          </a:p>
        </p:txBody>
      </p:sp>
      <p:pic>
        <p:nvPicPr>
          <p:cNvPr id="208" name="image14.jpeg" descr="велосипедные дорож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36906" cy="5456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Пешеходные дороги</a:t>
            </a:r>
          </a:p>
        </p:txBody>
      </p:sp>
      <p:pic>
        <p:nvPicPr>
          <p:cNvPr id="211" name="image15.jpeg" descr="пешеход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60208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1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0" y="908720"/>
            <a:ext cx="8160107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67543" y="188637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Транспортно-пешеходная схема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3491879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Разработала:  Гуречкина А.М.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Ф. В.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ЖИЛОЙ ГРУППЫ С РАЗРАБОТКОЙ МНОГОФУНКЦИОНАЛЬНОГО ОБЩЕСТВЕННОГО ЦЕНТРА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Разрабатываемый участок</a:t>
            </a:r>
          </a:p>
        </p:txBody>
      </p:sp>
      <p:pic>
        <p:nvPicPr>
          <p:cNvPr id="220" name="image17.jpg" descr="квартал участок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3" y="1774825"/>
            <a:ext cx="7290173" cy="462597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Истоки архитектурной концепции</a:t>
            </a:r>
          </a:p>
        </p:txBody>
      </p:sp>
      <p:pic>
        <p:nvPicPr>
          <p:cNvPr id="224" name="image18.jpg" descr="00smi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1700808"/>
            <a:ext cx="2523252" cy="237626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26" name="image19.jpg" descr="High Museum of Art, Atlanta, Georgi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437112"/>
            <a:ext cx="2594257" cy="1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20.jpg" descr="RMP_Smith-House_Copyright-Scott-Frances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1700808"/>
            <a:ext cx="3056368" cy="237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21.jpg" descr="athwhole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1" y="4437112"/>
            <a:ext cx="2529841" cy="170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22.jpg" descr="new-harmony-meier-0908-lg-9353966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437112"/>
            <a:ext cx="2148564" cy="17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3851919" y="6381327"/>
            <a:ext cx="374441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100"/>
              <a:t>Атенеум.  Нью Хармони, штат Индиана, США. (1975 - 1979 гг.)</a:t>
            </a:r>
          </a:p>
        </p:txBody>
      </p:sp>
      <p:sp>
        <p:nvSpPr>
          <p:cNvPr id="231" name="Shape 231"/>
          <p:cNvSpPr/>
          <p:nvPr/>
        </p:nvSpPr>
        <p:spPr>
          <a:xfrm>
            <a:off x="1475655" y="4077072"/>
            <a:ext cx="400715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Смитс Хауз.  Дариен, штат Коннектикут, США. (1965 - 1967 гг.)</a:t>
            </a:r>
          </a:p>
        </p:txBody>
      </p:sp>
      <p:sp>
        <p:nvSpPr>
          <p:cNvPr id="232" name="Shape 232"/>
          <p:cNvSpPr/>
          <p:nvPr/>
        </p:nvSpPr>
        <p:spPr>
          <a:xfrm>
            <a:off x="683567" y="6211668"/>
            <a:ext cx="223225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Музей высоких искусств.</a:t>
            </a:r>
            <a:br>
              <a:rPr sz="1200">
                <a:latin typeface="Impact"/>
                <a:ea typeface="Impact"/>
                <a:cs typeface="Impact"/>
                <a:sym typeface="Impact"/>
              </a:rPr>
            </a:br>
            <a:r>
              <a:rPr sz="1200">
                <a:latin typeface="Impact"/>
                <a:ea typeface="Impact"/>
                <a:cs typeface="Impact"/>
                <a:sym typeface="Impact"/>
              </a:rPr>
              <a:t>Атланта, штат Джорджия, США.</a:t>
            </a:r>
            <a:br>
              <a:rPr sz="1200">
                <a:latin typeface="Impact"/>
                <a:ea typeface="Impact"/>
                <a:cs typeface="Impact"/>
                <a:sym typeface="Impact"/>
              </a:rPr>
            </a:br>
            <a:r>
              <a:rPr sz="1200">
                <a:latin typeface="Impact"/>
                <a:ea typeface="Impact"/>
                <a:cs typeface="Impact"/>
                <a:sym typeface="Impact"/>
              </a:rPr>
              <a:t>(1980 - 1983 гг.)</a:t>
            </a:r>
          </a:p>
        </p:txBody>
      </p:sp>
      <p:sp>
        <p:nvSpPr>
          <p:cNvPr id="233" name="Shape 233"/>
          <p:cNvSpPr/>
          <p:nvPr/>
        </p:nvSpPr>
        <p:spPr>
          <a:xfrm>
            <a:off x="6482693" y="3573016"/>
            <a:ext cx="255255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Ричард Мейер - американский архитектор,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 ведущий представитель нью-йоркского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авангарда, лауреат Прицкеровской премии. </a:t>
            </a:r>
          </a:p>
        </p:txBody>
      </p:sp>
      <p:pic>
        <p:nvPicPr>
          <p:cNvPr id="234" name="image23.gif" descr="портрет.gif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700807"/>
            <a:ext cx="1368153" cy="1761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Опорный план</a:t>
            </a:r>
          </a:p>
        </p:txBody>
      </p:sp>
      <p:pic>
        <p:nvPicPr>
          <p:cNvPr id="167" name="image2.jpeg" descr="ситуационный план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3" y="1772816"/>
            <a:ext cx="5472609" cy="461133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Связь объекта с городом Пушкин</a:t>
            </a:r>
          </a:p>
        </p:txBody>
      </p:sp>
      <p:pic>
        <p:nvPicPr>
          <p:cNvPr id="237" name="image24.jpg" descr="вид с алле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05064"/>
            <a:ext cx="5338936" cy="18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39" name="image25.jpg" descr="D:\Аня 14.01.2014\5 курс\диплом\диплом после госсов\презентация\DSC0848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058102"/>
            <a:ext cx="2592290" cy="1761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26.jpg" descr="D:\Аня 14.01.2014\5 курс\диплом\диплом после госсов\презентация\DSC0841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105664"/>
            <a:ext cx="2664298" cy="16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467543" y="1700808"/>
            <a:ext cx="2407629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Аллея вдоль Петербургское шоссе</a:t>
            </a:r>
          </a:p>
        </p:txBody>
      </p:sp>
      <p:sp>
        <p:nvSpPr>
          <p:cNvPr id="242" name="Shape 242"/>
          <p:cNvSpPr/>
          <p:nvPr/>
        </p:nvSpPr>
        <p:spPr>
          <a:xfrm>
            <a:off x="827584" y="5877271"/>
            <a:ext cx="1557224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Ленинградская улица</a:t>
            </a:r>
          </a:p>
        </p:txBody>
      </p:sp>
      <p:pic>
        <p:nvPicPr>
          <p:cNvPr id="243" name="image27.jpg" descr="Царскосельский гостинный двор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060848"/>
            <a:ext cx="2280254" cy="1710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28.jpg" descr="6bb365da896b9312d9950414342e9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796136" y="2060848"/>
            <a:ext cx="3103852" cy="174760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4283967" y="1700808"/>
            <a:ext cx="2328080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Царскосельский гостинный двор</a:t>
            </a:r>
          </a:p>
        </p:txBody>
      </p:sp>
      <p:sp>
        <p:nvSpPr>
          <p:cNvPr id="246" name="Shape 246"/>
          <p:cNvSpPr/>
          <p:nvPr/>
        </p:nvSpPr>
        <p:spPr>
          <a:xfrm>
            <a:off x="4139951" y="5877271"/>
            <a:ext cx="413983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1200"/>
              <a:t>Вид на комплекс с главной пешеходной аллеи микрорайона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Архитектура здания в среде</a:t>
            </a:r>
          </a:p>
        </p:txBody>
      </p:sp>
      <p:pic>
        <p:nvPicPr>
          <p:cNvPr id="253" name="image30.jpg" descr="вид с шоссе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8333"/>
            <a:ext cx="8229600" cy="411895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21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Архитектура здания в среде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50" name="image29.jpg" descr="главная перспектива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2492896"/>
            <a:ext cx="8316417" cy="2202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31.jpg" descr="входы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7020273" cy="459601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Организация входов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 rot="12185408">
            <a:off x="5673342" y="4626371"/>
            <a:ext cx="263852" cy="16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15" y="5400"/>
                </a:lnTo>
                <a:lnTo>
                  <a:pt x="415" y="16200"/>
                </a:lnTo>
                <a:lnTo>
                  <a:pt x="0" y="16200"/>
                </a:lnTo>
                <a:close/>
                <a:moveTo>
                  <a:pt x="830" y="5400"/>
                </a:moveTo>
                <a:lnTo>
                  <a:pt x="1659" y="5400"/>
                </a:lnTo>
                <a:lnTo>
                  <a:pt x="1659" y="16200"/>
                </a:lnTo>
                <a:lnTo>
                  <a:pt x="830" y="16200"/>
                </a:lnTo>
                <a:close/>
                <a:moveTo>
                  <a:pt x="2074" y="5400"/>
                </a:moveTo>
                <a:lnTo>
                  <a:pt x="14964" y="5400"/>
                </a:lnTo>
                <a:lnTo>
                  <a:pt x="14964" y="0"/>
                </a:lnTo>
                <a:lnTo>
                  <a:pt x="21600" y="10800"/>
                </a:lnTo>
                <a:lnTo>
                  <a:pt x="14964" y="21600"/>
                </a:lnTo>
                <a:lnTo>
                  <a:pt x="14964" y="16200"/>
                </a:lnTo>
                <a:lnTo>
                  <a:pt x="2074" y="16200"/>
                </a:lnTo>
                <a:close/>
              </a:path>
            </a:pathLst>
          </a:custGeom>
          <a:solidFill>
            <a:srgbClr val="9A3130"/>
          </a:solidFill>
          <a:ln w="25400">
            <a:solidFill>
              <a:srgbClr val="9A313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C64847"/>
                </a:solid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rot="5400000">
            <a:off x="4175955" y="2960947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16200000">
            <a:off x="4247963" y="5265203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 rot="2321913" flipV="1">
            <a:off x="3130323" y="4045067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 rot="2321913" flipV="1">
            <a:off x="3274340" y="3829043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 rot="2321913" flipV="1">
            <a:off x="6154658" y="948723"/>
            <a:ext cx="144017" cy="45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>
            <a:solidFill>
              <a:srgbClr val="00B0F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5400000">
            <a:off x="6120172" y="656691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012160" y="332656"/>
            <a:ext cx="263852" cy="16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415" y="5400"/>
                </a:lnTo>
                <a:lnTo>
                  <a:pt x="415" y="16200"/>
                </a:lnTo>
                <a:lnTo>
                  <a:pt x="0" y="16200"/>
                </a:lnTo>
                <a:close/>
                <a:moveTo>
                  <a:pt x="830" y="5400"/>
                </a:moveTo>
                <a:lnTo>
                  <a:pt x="1659" y="5400"/>
                </a:lnTo>
                <a:lnTo>
                  <a:pt x="1659" y="16200"/>
                </a:lnTo>
                <a:lnTo>
                  <a:pt x="830" y="16200"/>
                </a:lnTo>
                <a:close/>
                <a:moveTo>
                  <a:pt x="2074" y="5400"/>
                </a:moveTo>
                <a:lnTo>
                  <a:pt x="14964" y="5400"/>
                </a:lnTo>
                <a:lnTo>
                  <a:pt x="14964" y="0"/>
                </a:lnTo>
                <a:lnTo>
                  <a:pt x="21600" y="10800"/>
                </a:lnTo>
                <a:lnTo>
                  <a:pt x="14964" y="21600"/>
                </a:lnTo>
                <a:lnTo>
                  <a:pt x="14964" y="16200"/>
                </a:lnTo>
                <a:lnTo>
                  <a:pt x="2074" y="16200"/>
                </a:lnTo>
                <a:close/>
              </a:path>
            </a:pathLst>
          </a:custGeom>
          <a:solidFill>
            <a:srgbClr val="9A3130"/>
          </a:solidFill>
          <a:ln w="25400">
            <a:solidFill>
              <a:srgbClr val="9A313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C64847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6444207" y="260647"/>
            <a:ext cx="2254807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Главный вход</a:t>
            </a:r>
          </a:p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Второстепенные входы</a:t>
            </a:r>
          </a:p>
          <a:p>
            <a:pPr lvl="0"/>
            <a:r>
              <a:rPr sz="1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Загрузка товаров</a:t>
            </a:r>
          </a:p>
        </p:txBody>
      </p:sp>
      <p:sp>
        <p:nvSpPr>
          <p:cNvPr id="268" name="Shape 268"/>
          <p:cNvSpPr/>
          <p:nvPr/>
        </p:nvSpPr>
        <p:spPr>
          <a:xfrm rot="16200000">
            <a:off x="3095836" y="5193196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rot="16200000">
            <a:off x="3527883" y="5193196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rot="11264743">
            <a:off x="5176854" y="4962128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rot="12315588">
            <a:off x="5442641" y="4089746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rot="7310660">
            <a:off x="4787803" y="3342040"/>
            <a:ext cx="195564" cy="1103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60"/>
          <p:cNvSpPr/>
          <p:nvPr/>
        </p:nvSpPr>
        <p:spPr>
          <a:xfrm>
            <a:off x="2771800" y="4869160"/>
            <a:ext cx="144017" cy="72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D00"/>
          </a:solidFill>
          <a:ln w="25400">
            <a:solidFill>
              <a:srgbClr val="AF7E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плана 1этажа</a:t>
            </a:r>
          </a:p>
        </p:txBody>
      </p:sp>
      <p:pic>
        <p:nvPicPr>
          <p:cNvPr id="275" name="image32.jpg" descr="план 1 эт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" y="1894564"/>
            <a:ext cx="9093194" cy="484680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24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77" name="image33.jpg" descr="экспликация планов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44824"/>
            <a:ext cx="2377441" cy="1203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гипермаркета</a:t>
            </a:r>
          </a:p>
        </p:txBody>
      </p:sp>
      <p:pic>
        <p:nvPicPr>
          <p:cNvPr id="280" name="image34.jpg" descr="структура гипермаркета 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603718"/>
            <a:ext cx="3888433" cy="524273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82" name="image35.jpg" descr="структура гипермаркета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0808"/>
            <a:ext cx="3404235" cy="2664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Структура плана 2 этажа</a:t>
            </a:r>
          </a:p>
        </p:txBody>
      </p:sp>
      <p:pic>
        <p:nvPicPr>
          <p:cNvPr id="285" name="image36.jpg" descr="план 2 эт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7" y="1556791"/>
            <a:ext cx="7430176" cy="518457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87" name="image37.jpg" descr="экспликация планов 2эт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44824"/>
            <a:ext cx="2377441" cy="177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Схемы взаимодействия с зальным комплексом</a:t>
            </a:r>
          </a:p>
        </p:txBody>
      </p:sp>
      <p:pic>
        <p:nvPicPr>
          <p:cNvPr id="290" name="image38.jpg" descr="использование многофункционального зального комплекса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1532005"/>
            <a:ext cx="7632849" cy="532599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27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323528" y="1628799"/>
            <a:ext cx="425470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Офисный центр и зальный комплекс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Схемы взаимодействия с зальным комплексом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296" name="image39.jpg" descr="2использование многофункционального зального комплекса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504" y="1556791"/>
            <a:ext cx="7597324" cy="5301209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179512" y="1700808"/>
            <a:ext cx="362556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Многофункциональное общественное пространство</a:t>
            </a:r>
          </a:p>
          <a:p>
            <a:pPr lvl="0"/>
            <a:r>
              <a:rPr sz="1200">
                <a:latin typeface="Impact"/>
                <a:ea typeface="Impact"/>
                <a:cs typeface="Impact"/>
                <a:sym typeface="Impact"/>
              </a:rPr>
              <a:t> и зальный комплекс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Организация парковок</a:t>
            </a:r>
          </a:p>
        </p:txBody>
      </p:sp>
      <p:pic>
        <p:nvPicPr>
          <p:cNvPr id="300" name="image40.jpg" descr="план паркинг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23" y="2060848"/>
            <a:ext cx="4264377" cy="462597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29</a:t>
            </a:fld>
            <a:endParaRPr sz="1200">
              <a:solidFill>
                <a:srgbClr val="414141"/>
              </a:solidFill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788023" y="1556791"/>
            <a:ext cx="401739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План полузаглублённого паркинга</a:t>
            </a:r>
          </a:p>
        </p:txBody>
      </p:sp>
      <p:pic>
        <p:nvPicPr>
          <p:cNvPr id="303" name="image41.jpg" descr="парковки на плане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708919"/>
            <a:ext cx="4688136" cy="3281217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611559" y="1988840"/>
            <a:ext cx="326785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2000"/>
              <a:t>План наземных автостоянок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Ситуация</a:t>
            </a:r>
          </a:p>
        </p:txBody>
      </p:sp>
      <p:pic>
        <p:nvPicPr>
          <p:cNvPr id="170" name="image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3" y="1772816"/>
            <a:ext cx="5489137" cy="46259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Конструкция перекрытия внутреннего двора</a:t>
            </a:r>
          </a:p>
        </p:txBody>
      </p:sp>
      <p:pic>
        <p:nvPicPr>
          <p:cNvPr id="307" name="image42.jpg" descr="интерьер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708919"/>
            <a:ext cx="6404539" cy="297369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8204396" y="6476998"/>
            <a:ext cx="733865" cy="2743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09" name="image43.jpg" descr="IMG_233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59" y="4581128"/>
            <a:ext cx="1827469" cy="1102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44.jpg" descr="крыша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08919"/>
            <a:ext cx="1856116" cy="129614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6857796" y="4005064"/>
            <a:ext cx="218723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Схема перекрытия из вертикальных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перекрёстных ферм,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расположенных в трёх направлениях</a:t>
            </a:r>
          </a:p>
        </p:txBody>
      </p:sp>
      <p:sp>
        <p:nvSpPr>
          <p:cNvPr id="312" name="Shape 312"/>
          <p:cNvSpPr/>
          <p:nvPr/>
        </p:nvSpPr>
        <p:spPr>
          <a:xfrm>
            <a:off x="6876256" y="2204864"/>
            <a:ext cx="208944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Схема деления плиты перекрытия </a:t>
            </a:r>
          </a:p>
          <a:p>
            <a:pPr lvl="0"/>
            <a:r>
              <a:rPr sz="1000">
                <a:latin typeface="Impact"/>
                <a:ea typeface="Impact"/>
                <a:cs typeface="Impact"/>
                <a:sym typeface="Impact"/>
              </a:rPr>
              <a:t>на три взаимодействующих части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3491879" y="3068959"/>
            <a:ext cx="5652121" cy="15133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Разработала:  САДОВНИКОВА Е.С.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Группа 3-А-5</a:t>
            </a:r>
            <a:b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sz="2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Руководитель проекта: Перов Ф. В.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685800" y="1340767"/>
            <a:ext cx="8077200" cy="1008113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ПРОЕКТ ЖИЛОЙ ГРУППЫ С РАЗРАБОТКОЙ ФУНКЦИОНАЛЬНО-ОЗДОРОВИТЕЛЬНОГО КОМПЛЕКСА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ситуаци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16" y="1509334"/>
            <a:ext cx="7870768" cy="527856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УЧАСТОК, ГРАНИЦЫ ПРОЕКТИРОВАНИЯ</a:t>
            </a:r>
          </a:p>
        </p:txBody>
      </p:sp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32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АВТОБУСНЫЕ ОСТАНОВКИ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33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23" name="автобусные останов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713"/>
            <a:ext cx="9144000" cy="4287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автомобильные дорог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АВТОМОБИЛЬНЫЕ ДОРОГИ, ОТКРЫТЫЙ ПАРКИНГ НА 137 МЕСТ</a:t>
            </a: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34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ПЛАНИРОВОЧНОЕ РЕШЕНИЕ ГЕНПЛАНА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- направления на мемориальный комплекс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35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31" name="направления от музе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41" y="1599638"/>
            <a:ext cx="3931118" cy="5122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озеленение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ОЗЕЛЕНЕНИЕ</a:t>
            </a:r>
          </a:p>
        </p:txBody>
      </p:sp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36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игровые и спортивные площад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34" y="1636082"/>
            <a:ext cx="6986532" cy="47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ОТКРЫТЫЕ ИГРОВЫЕ И СПОРТИВНЫЕ ПЛОЩАДКИ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37</a:t>
            </a:fld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АРХИТЕКТУРНЫЕ РЕШЕНИЯ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38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43" name="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98" y="3109534"/>
            <a:ext cx="6884004" cy="516251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body" idx="1"/>
          </p:nvPr>
        </p:nvSpPr>
        <p:spPr>
          <a:xfrm>
            <a:off x="457200" y="1627425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Clr>
                <a:srgbClr val="FFFFFF"/>
              </a:buClr>
              <a:defRPr sz="1800"/>
            </a:pPr>
            <a:r>
              <a:rPr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sz="2400">
                <a:latin typeface="Impact"/>
                <a:ea typeface="Impact"/>
                <a:cs typeface="Impact"/>
                <a:sym typeface="Impact"/>
              </a:rPr>
              <a:t>наклонные плоскости</a:t>
            </a:r>
          </a:p>
          <a:p>
            <a:pPr lvl="0">
              <a:spcBef>
                <a:spcPts val="500"/>
              </a:spcBef>
              <a:buClr>
                <a:srgbClr val="FFFFFF"/>
              </a:buClr>
              <a:defRPr sz="1800"/>
            </a:pPr>
            <a:r>
              <a:rPr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sz="2400">
                <a:latin typeface="Impact"/>
                <a:ea typeface="Impact"/>
                <a:cs typeface="Impact"/>
                <a:sym typeface="Impact"/>
              </a:rPr>
              <a:t>облицовка светлым натуральным камнем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сочетание объемов соответствует функции здания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крупные площади наружного остекления</a:t>
            </a:r>
          </a:p>
          <a:p>
            <a:pPr marL="545592" lvl="0" indent="-426720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latin typeface="Impact"/>
                <a:ea typeface="Impact"/>
                <a:cs typeface="Impact"/>
                <a:sym typeface="Impact"/>
              </a:rPr>
              <a:t>- витраж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ОСНОВНЫЕ ПОТОКИ ПОСЕТИТЕЛЕЙ</a:t>
            </a:r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39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48" name="основные пото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73" y="1509334"/>
            <a:ext cx="8121441" cy="5109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4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943573"/>
            <a:ext cx="8105953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Зелёные зоны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ОСНОВНЫЕ ПОТОКИ ПОСЕТИТЕЛЕЙ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40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52" name="основные поток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373" y="1509334"/>
            <a:ext cx="8121441" cy="5109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зонирование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89" y="-119398"/>
            <a:ext cx="974007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457200" y="155447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КОНСТРУКЦИИ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41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57" name="конструкции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317" y="1787143"/>
            <a:ext cx="6086751" cy="4186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конструкции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996" y="4012297"/>
            <a:ext cx="2516226" cy="217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B3254p319-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454" y="1661734"/>
            <a:ext cx="2483500" cy="2170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457200" y="90502"/>
            <a:ext cx="8229600" cy="125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ИНТЕРЬЕР, РИСУНОК ВИТРАЖА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xfrm>
            <a:off x="8204396" y="6299198"/>
            <a:ext cx="733865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414141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42</a:t>
            </a:fld>
            <a:endParaRPr sz="1200">
              <a:solidFill>
                <a:srgbClr val="414141"/>
              </a:solidFill>
            </a:endParaRPr>
          </a:p>
        </p:txBody>
      </p:sp>
      <p:pic>
        <p:nvPicPr>
          <p:cNvPr id="363" name="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40726"/>
            <a:ext cx="7098570" cy="3899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Рисунок витража кровли.pd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437" y="1523047"/>
            <a:ext cx="1945431" cy="4734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5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0" y="943573"/>
            <a:ext cx="8105948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2425700" y="9525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Существующая застройка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6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943573"/>
            <a:ext cx="8105953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3136900" y="9398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Жилая застройка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7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0" y="943573"/>
            <a:ext cx="8105948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2476500" y="9271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Территории школы и дду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5" y="943573"/>
            <a:ext cx="8105951" cy="543629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Градостроительное зонирование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1892300" y="901700"/>
            <a:ext cx="8229600" cy="4525963"/>
          </a:xfrm>
          <a:prstGeom prst="rect">
            <a:avLst/>
          </a:prstGeom>
        </p:spPr>
        <p:txBody>
          <a:bodyPr/>
          <a:lstStyle>
            <a:lvl1pPr marL="545592" indent="-426720">
              <a:spcBef>
                <a:spcPts val="500"/>
              </a:spcBef>
              <a:buClr>
                <a:srgbClr val="FFFFFF"/>
              </a:buCl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Территории общественных зданий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67543" y="188638"/>
            <a:ext cx="8229601" cy="72008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Система культурно-бытового обслуживания</a:t>
            </a:r>
          </a:p>
        </p:txBody>
      </p:sp>
      <p:pic>
        <p:nvPicPr>
          <p:cNvPr id="192" name="image9.jpg" descr="помещения культурно бытового обслуживани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908720"/>
            <a:ext cx="8160204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8000" cap="flat">
          <a:solidFill>
            <a:srgbClr val="F0AD00"/>
          </a:solidFill>
          <a:prstDash val="solid"/>
          <a:bevel/>
        </a:ln>
        <a:effectLst>
          <a:outerShdw blurRad="381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8000" cap="flat">
          <a:solidFill>
            <a:srgbClr val="F0AD00"/>
          </a:solidFill>
          <a:prstDash val="solid"/>
          <a:bevel/>
        </a:ln>
        <a:effectLst>
          <a:outerShdw blurRad="50800" dist="25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327</Words>
  <Application>Microsoft Office PowerPoint</Application>
  <PresentationFormat>Экран (4:3)</PresentationFormat>
  <Paragraphs>122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Corbel</vt:lpstr>
      <vt:lpstr>Helvetica Neue</vt:lpstr>
      <vt:lpstr>Impact</vt:lpstr>
      <vt:lpstr>Wingdings 2</vt:lpstr>
      <vt:lpstr>Default</vt:lpstr>
      <vt:lpstr>Разработали:  Гуречкина А.М., Садовникова Е.С. Группа 3-А-5 Руководитель проекта: Перов  Ф.В.</vt:lpstr>
      <vt:lpstr>Опорный план</vt:lpstr>
      <vt:lpstr>Ситуация</vt:lpstr>
      <vt:lpstr>Зелёные зоны</vt:lpstr>
      <vt:lpstr>Градостроительное зонирование</vt:lpstr>
      <vt:lpstr>Градостроительное зонирование</vt:lpstr>
      <vt:lpstr>Градостроительное зонирование</vt:lpstr>
      <vt:lpstr>Градостроительное зонирование</vt:lpstr>
      <vt:lpstr>Система культурно-бытового обслуживания</vt:lpstr>
      <vt:lpstr>Схема функционального зонирования</vt:lpstr>
      <vt:lpstr>Магистрали</vt:lpstr>
      <vt:lpstr>Внутриквартальные транспортные дороги</vt:lpstr>
      <vt:lpstr>Схема размещения парковок и автостоянок</vt:lpstr>
      <vt:lpstr>Велосипедные дороги</vt:lpstr>
      <vt:lpstr>Пешеходные дороги</vt:lpstr>
      <vt:lpstr>Транспортно-пешеходная схема</vt:lpstr>
      <vt:lpstr>Разработала:  Гуречкина А.М. Группа 3-А-5 Руководитель проекта: Перов Ф. В.</vt:lpstr>
      <vt:lpstr>Разрабатываемый участок</vt:lpstr>
      <vt:lpstr>Истоки архитектурной концепции</vt:lpstr>
      <vt:lpstr>Связь объекта с городом Пушкин</vt:lpstr>
      <vt:lpstr>Архитектура здания в среде</vt:lpstr>
      <vt:lpstr>Архитектура здания в среде</vt:lpstr>
      <vt:lpstr>Организация входов</vt:lpstr>
      <vt:lpstr>Структура плана 1этажа</vt:lpstr>
      <vt:lpstr>Структура гипермаркета</vt:lpstr>
      <vt:lpstr>Структура плана 2 этажа</vt:lpstr>
      <vt:lpstr>Схемы взаимодействия с зальным комплексом</vt:lpstr>
      <vt:lpstr>Схемы взаимодействия с зальным комплексом</vt:lpstr>
      <vt:lpstr>Организация парковок</vt:lpstr>
      <vt:lpstr>Конструкция перекрытия внутреннего двора</vt:lpstr>
      <vt:lpstr>Разработала:  САДОВНИКОВА Е.С. Группа 3-А-5 Руководитель проекта: Перов Ф. В.</vt:lpstr>
      <vt:lpstr>УЧАСТОК, ГРАНИЦЫ ПРОЕКТИРОВАНИЯ</vt:lpstr>
      <vt:lpstr>ПЛАНИРОВОЧНОЕ РЕШЕНИЕ ГЕНПЛАНА - АВТОБУСНЫЕ ОСТАНОВКИ</vt:lpstr>
      <vt:lpstr>ПЛАНИРОВОЧНОЕ РЕШЕНИЕ ГЕНПЛАНА - АВТОМОБИЛЬНЫЕ ДОРОГИ, ОТКРЫТЫЙ ПАРКИНГ НА 137 МЕСТ</vt:lpstr>
      <vt:lpstr>ПЛАНИРОВОЧНОЕ РЕШЕНИЕ ГЕНПЛАНА - направления на мемориальный комплекс</vt:lpstr>
      <vt:lpstr>ОЗЕЛЕНЕНИЕ</vt:lpstr>
      <vt:lpstr>ОТКРЫТЫЕ ИГРОВЫЕ И СПОРТИВНЫЕ ПЛОЩАДКИ</vt:lpstr>
      <vt:lpstr>АРХИТЕКТУРНЫЕ РЕШЕНИЯ</vt:lpstr>
      <vt:lpstr>ОСНОВНЫЕ ПОТОКИ ПОСЕТИТЕЛЕЙ</vt:lpstr>
      <vt:lpstr>ОСНОВНЫЕ ПОТОКИ ПОСЕТИТЕЛЕЙ</vt:lpstr>
      <vt:lpstr>КОНСТРУКЦИИ</vt:lpstr>
      <vt:lpstr>ИНТЕРЬЕР, РИСУНОК ВИТРАЖА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Разработали:  Гуречкина А.М., Садовникова Е.С. Группа 3-А-5 Руководитель проекта: Перов  Ф.В.</dc:title>
  <cp:lastModifiedBy>Лена</cp:lastModifiedBy>
  <cp:revision>4</cp:revision>
  <dcterms:modified xsi:type="dcterms:W3CDTF">2017-02-16T08:13:35Z</dcterms:modified>
</cp:coreProperties>
</file>